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</p:sldMasterIdLst>
  <p:sldIdLst>
    <p:sldId id="290" r:id="rId2"/>
    <p:sldId id="288" r:id="rId3"/>
    <p:sldId id="281" r:id="rId4"/>
    <p:sldId id="258" r:id="rId5"/>
    <p:sldId id="259" r:id="rId6"/>
    <p:sldId id="299" r:id="rId7"/>
    <p:sldId id="269" r:id="rId8"/>
    <p:sldId id="260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91" r:id="rId21"/>
    <p:sldId id="293" r:id="rId22"/>
    <p:sldId id="295" r:id="rId23"/>
    <p:sldId id="296" r:id="rId24"/>
    <p:sldId id="297" r:id="rId25"/>
    <p:sldId id="287" r:id="rId26"/>
    <p:sldId id="283" r:id="rId27"/>
    <p:sldId id="300" r:id="rId2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4" d="100"/>
          <a:sy n="84" d="100"/>
        </p:scale>
        <p:origin x="-72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16-11-2017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22685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16-11-2017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47974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16-11-2017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22177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16-11-2017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80162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16-11-2017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9375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16-11-2017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0541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16-11-2017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39841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16-11-2017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1353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16-11-2017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9252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3D8102-B833-408A-8E47-98D41EB073F5}" type="datetimeFigureOut">
              <a:rPr lang="pl-PL" smtClean="0"/>
              <a:t>16-11-2017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32242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16-11-2017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038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3D8102-B833-408A-8E47-98D41EB073F5}" type="datetimeFigureOut">
              <a:rPr lang="pl-PL" smtClean="0"/>
              <a:t>16-11-2017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02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iumw.pl/user/view.php?id=117&amp;course=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jezykowo.pase.pl/assets/images/5/open_book_on_tabl_450-32584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6" y="716952"/>
            <a:ext cx="5442137" cy="311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027714" y="2831516"/>
            <a:ext cx="694508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prstClr val="black"/>
                </a:solidFill>
                <a:latin typeface="Book Antiqua" panose="02040602050305030304" pitchFamily="18" charset="0"/>
              </a:rPr>
              <a:t>WPŁYW CZYTANIA NA ROZWÓJ DZIECI                             I MŁODZIEŻY</a:t>
            </a:r>
          </a:p>
          <a:p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45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53589"/>
            <a:ext cx="10058400" cy="627017"/>
          </a:xfrm>
        </p:spPr>
        <p:txBody>
          <a:bodyPr>
            <a:normAutofit/>
          </a:bodyPr>
          <a:lstStyle/>
          <a:p>
            <a:pPr algn="ctr"/>
            <a:r>
              <a:rPr lang="pl-PL" altLang="pl-PL" sz="4000" b="1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Czytanie pomaga zrozumieć innych ludzi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28614"/>
            <a:ext cx="10058400" cy="4023360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książek pomaga w zrozumieniu innych ludzi, ich problemów, rozterek i motywów działania. Otwiera oczy na świat i drugiego człowieka.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endParaRPr lang="pl-PL" altLang="pl-PL" dirty="0"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0" indent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Literatura wywiera ogromny wpływ na rozwój emocjonalny  dziecka:</a:t>
            </a: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oddziaływając na uczucia</a:t>
            </a: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wprowadza w świat fantazji,</a:t>
            </a: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wyrabia codzienne nawyki.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206338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770709"/>
            <a:ext cx="10058400" cy="875211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rgbClr val="333399"/>
                </a:solidFill>
                <a:latin typeface="Tahoma"/>
              </a:rPr>
              <a:t> </a:t>
            </a:r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pomaga odnieść sukces w szkole</a:t>
            </a:r>
            <a:endParaRPr lang="pl-PL" sz="6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0755"/>
            <a:ext cx="10515600" cy="4351338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pomaga nam rozwijać myślenie, język i słownictwo.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</a:rPr>
              <a:t>Uczymy się wyrażać myśli, uczucia, rozumieć innych, poszerzamy wiedzę o innych krajach, kulturach, historii, przyrodzie, o wszystkim, co nas interesuje.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Odpowiednio dobrane utwory ukazują piękno polskiej mowy.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Właściwe teksty stają się przykładem poprawnego języka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Doskonalona jest mowa pod względem gramatycznym i dźwiękowym. Wzrasta zasób słów i pojęć,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Ćwiczy się pamięć dziecka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pozwala odnieść sukces nie tylko w szkole, ale procentuje i pozwala odnieść sukces w dorosłym życiu</a:t>
            </a: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63556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79714"/>
            <a:ext cx="10058400" cy="653143"/>
          </a:xfrm>
        </p:spPr>
        <p:txBody>
          <a:bodyPr>
            <a:normAutofit/>
          </a:bodyPr>
          <a:lstStyle/>
          <a:p>
            <a:pPr algn="ctr"/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Zapamiętujemy zasady ortograficzne</a:t>
            </a:r>
            <a:endParaRPr lang="pl-PL" sz="6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616442"/>
            <a:ext cx="9065623" cy="206006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dirty="0">
                <a:solidFill>
                  <a:srgbClr val="000000"/>
                </a:solidFill>
                <a:latin typeface="Book Antiqua" panose="02040602050305030304" pitchFamily="18" charset="0"/>
              </a:rPr>
              <a:t>     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Czytając zapamiętujemy np.  jaka jest prawidłowa pisownia trudnych wyrazów. Pomoże to uczniom w otrzymaniu lepszych ocen z przedmiotów, testów oraz sprawdzianów.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  <a:hlinkClick r:id="rId2"/>
              </a:rPr>
              <a:t> </a:t>
            </a:r>
            <a:endParaRPr lang="pl-PL" altLang="pl-PL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 Dzieci często (szczególnie wzrokowcy) uczą się pisowni trudnych wyrazów, nie zdając sobie z tego sprawy.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048270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57645"/>
            <a:ext cx="10058400" cy="862149"/>
          </a:xfrm>
        </p:spPr>
        <p:txBody>
          <a:bodyPr>
            <a:normAutofit/>
          </a:bodyPr>
          <a:lstStyle/>
          <a:p>
            <a:pPr algn="ctr"/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Pomaga rozwiązywać problemy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02488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     Takimi szczególnymi książkami są bajki terapeutyczne, które opowiadają często problemy, dotykające dzieci i ich rodziny,</a:t>
            </a:r>
          </a:p>
          <a:p>
            <a:pPr marL="342900" lvl="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     Bajki te opowiadają historię, przenosząc ją często w świat zwierząt, roślin itp. Zawierają możliwe rozwiązanie, pokazują utożsamiającemu się z bohaterami czytelnikowi w jaki sposób należy postąpić aby wyjść z kłopotów. </a:t>
            </a:r>
            <a:b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Jednak nie tylko bajki terapeutyczne, których celem jest terapia mogą spełniać taką rolę. Szczególnym przykładem będzie tu "Brzydkie kaczątko", które może pomóc dzieciom z niską samooceną czy postać </a:t>
            </a:r>
            <a:r>
              <a:rPr lang="pl-PL" altLang="pl-PL" sz="2600" dirty="0" err="1">
                <a:solidFill>
                  <a:schemeClr val="tx1"/>
                </a:solidFill>
                <a:latin typeface="Book Antiqua" panose="02040602050305030304" pitchFamily="18" charset="0"/>
              </a:rPr>
              <a:t>Pippi</a:t>
            </a: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2600" dirty="0" err="1">
                <a:solidFill>
                  <a:schemeClr val="tx1"/>
                </a:solidFill>
                <a:latin typeface="Book Antiqua" panose="02040602050305030304" pitchFamily="18" charset="0"/>
              </a:rPr>
              <a:t>Langstrump</a:t>
            </a:r>
            <a:r>
              <a:rPr lang="pl-PL" alt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, która pozwala wierzyć czytelnikowi, że świat należy do niego. Myślę, że w każdej bajce/książce dziecko może poszukiwać odpowiedzi na dręczące go pytania   i doskwierające mu problemy.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571338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849086"/>
            <a:ext cx="10058400" cy="718457"/>
          </a:xfrm>
        </p:spPr>
        <p:txBody>
          <a:bodyPr/>
          <a:lstStyle/>
          <a:p>
            <a:pPr algn="ctr"/>
            <a:r>
              <a:rPr lang="pl-PL" altLang="pl-PL" sz="3200" b="1" dirty="0">
                <a:solidFill>
                  <a:srgbClr val="333399"/>
                </a:solidFill>
                <a:latin typeface="Book Antiqua" panose="02040602050305030304" pitchFamily="18" charset="0"/>
              </a:rPr>
              <a:t>  </a:t>
            </a:r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Odpręża, uspokaja i relaksuje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79" y="2590315"/>
            <a:ext cx="10622495" cy="2883205"/>
          </a:xfrm>
        </p:spPr>
        <p:txBody>
          <a:bodyPr>
            <a:normAutofit/>
          </a:bodyPr>
          <a:lstStyle/>
          <a:p>
            <a:r>
              <a:rPr lang="pl-PL" altLang="pl-PL" sz="2800" dirty="0">
                <a:solidFill>
                  <a:srgbClr val="000000"/>
                </a:solidFill>
                <a:latin typeface="Book Antiqua" panose="02040602050305030304" pitchFamily="18" charset="0"/>
              </a:rPr>
              <a:t>Dziecko czytając może wejść w sytuację bohatera, przeżywać z nim różne emocje, zdystansować się do swoich problemów.</a:t>
            </a:r>
          </a:p>
          <a:p>
            <a:endParaRPr lang="pl-PL" sz="2800" dirty="0">
              <a:latin typeface="Book Antiqua" panose="02040602050305030304" pitchFamily="18" charset="0"/>
            </a:endParaRPr>
          </a:p>
          <a:p>
            <a:r>
              <a:rPr lang="pl-PL" sz="2800" dirty="0">
                <a:latin typeface="Book Antiqua" panose="02040602050305030304" pitchFamily="18" charset="0"/>
              </a:rPr>
              <a:t>Książka dodaje sił i zapału. Dostarcza nam rozrywki i emocji. Może rozśmieszyć lub zasmucić. Może pocieszyć i wskazać nowe możliwości </a:t>
            </a:r>
            <a:endParaRPr lang="pl-PL" altLang="pl-PL" sz="28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pl-PL" altLang="pl-PL" sz="28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117020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680" y="3923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to świetny sposób na rozmowę z innymi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564191"/>
            <a:ext cx="10058400" cy="224294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  Czytanie książek daje nam możliwość rozmawiania z innymi     i wymiany poglądów na temat przeczytanych książek.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  Sięgamy po książki, jeśli widzimy, że ktoś inny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  to robi.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0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7406122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40526"/>
            <a:ext cx="10058400" cy="627017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Książka rozwija wyobraźnię i uczy koncentracji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02489"/>
            <a:ext cx="10058400" cy="4280746"/>
          </a:xfrm>
        </p:spPr>
        <p:txBody>
          <a:bodyPr>
            <a:no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W dzisiejszym świecie ludzie żyją w ciągłym pośpiechu, warto znaleźć czas na czytanie, aby się wyciszyć i zrobić coś dla siebie. Czytanie rozwija, uczy koncentracji i pobudza naszą fantazję.</a:t>
            </a:r>
          </a:p>
          <a:p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doskonali pamięć i koncentrację. Aby w pełni „wejść”                  w książkowy świat i zrozumieć co czytamy- musimy skupić się na tekście i skoncentrować, odłączyć od świata zewnętrznego. Czytając pobudzamy wyobraźnię, zdobywamy nową wiedzę i łączymy ją z tym, co już wiemy. Dzięki temu nasz mózg pracuje i doskonali swoje działanie, co z kolei wpływa na naszą pamięć- badania pokazują, że czytelnicy mają dużo lepszą niż np. miłośnicy seriali.</a:t>
            </a:r>
          </a:p>
        </p:txBody>
      </p:sp>
    </p:spTree>
    <p:extLst>
      <p:ext uri="{BB962C8B-B14F-4D97-AF65-F5344CB8AC3E}">
        <p14:creationId xmlns:p14="http://schemas.microsoft.com/office/powerpoint/2010/main" val="164901200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809897"/>
            <a:ext cx="10058400" cy="770709"/>
          </a:xfrm>
        </p:spPr>
        <p:txBody>
          <a:bodyPr>
            <a:normAutofit/>
          </a:bodyPr>
          <a:lstStyle/>
          <a:p>
            <a:pPr algn="ctr"/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Wzbogacamy słownictwo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133117"/>
            <a:ext cx="10058400" cy="40233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Czytając uczeń wzbogaca słownictwo. Łatwiej będzie mu nawiązać kontakt z innym rówieśnikiem lub osobą dorosłą. Nie będzie się obawiał ośmieszenia prowadząc dyskusję na różne tematy.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   Uczeń ma czynny kontakt z językiem, ćwiczy i poprawia jego znajomość. Nie ma problemów z wysławianiem się, pisaniem prac stylistycznych.</a:t>
            </a:r>
            <a:endParaRPr lang="pl-PL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9727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200" b="1" dirty="0">
                <a:solidFill>
                  <a:srgbClr val="333399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to dobry sposób na nudę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289871"/>
            <a:ext cx="10058400" cy="402336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Ciekawa i wciągająca książka dostarcza rozrywki i emocji. Może bawić, czasem smucić, być przewodnikiem po świecie i innych kulturach. Z książką nie można się nudzić!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Książka może stawiać pytania, które angażują i pobudzają do dalszych przemyśleń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 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292649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182101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ROLA RODZINY W ROZBUDZANIU POTRZEB CZYTELNICZYCH</a:t>
            </a:r>
            <a:endParaRPr lang="pl-PL" sz="36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074" y="1845734"/>
            <a:ext cx="11390811" cy="4437500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</a:pPr>
            <a:endParaRPr lang="pl-PL" altLang="pl-PL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Potrzeba kontaktów z książką nie powstaje u dziecka samorzutnie. Dziecko nie odczuje jej braku , jeśli w ogóle nie będzie się z nią stykać.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endParaRPr lang="pl-PL" alt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O rozwoju i rozbudzaniu dziecka umysłu w znacznym stopniu decydują najwcześniejsze lata życia , czyli ten okres, w którym pozostaje on pod bezpośrednim wpływem rodziny.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endParaRPr lang="pl-PL" alt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Jeśli chcemy, aby nasze dziecko czytało, musimy poświęcić mu więcej czasu i codziennie opowiadać mu baśnie, czytać bajki, opowiadania, wiersze. Dziecko musi widzieć rodziców czytających.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endParaRPr lang="pl-PL" alt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małym dzieciom książek to doskonała metoda wychowawcza. Główna rola przypada rodzicom, poprzez czytelniczą inicjację w domu oraz narzucenie zasady selekcji odbioru programów telewizyjnych.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endParaRPr lang="pl-PL" alt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Jeżeli od najmłodszych lat uda nam się ukształtować pozytywny stosunek do czytania, będzie on procentował w całym późniejszym życiu dziecka.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378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95470" y="3105835"/>
            <a:ext cx="674853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545454"/>
                </a:solidFill>
                <a:latin typeface="Book Antiqua" panose="02040602050305030304" pitchFamily="18" charset="0"/>
              </a:rPr>
              <a:t>Czytanie - oto najlepszy sposób uczenia się</a:t>
            </a:r>
            <a:r>
              <a:rPr lang="pl-PL" dirty="0">
                <a:solidFill>
                  <a:srgbClr val="545454"/>
                </a:solidFill>
                <a:latin typeface="Arial" panose="020B0604020202020204" pitchFamily="34" charset="0"/>
              </a:rPr>
              <a:t>.</a:t>
            </a:r>
            <a:r>
              <a:rPr lang="pl-PL" dirty="0"/>
              <a:t/>
            </a:r>
            <a:br>
              <a:rPr lang="pl-PL" dirty="0"/>
            </a:br>
            <a:r>
              <a:rPr lang="pl-PL" sz="1400" i="1" dirty="0">
                <a:solidFill>
                  <a:srgbClr val="545454"/>
                </a:solidFill>
                <a:latin typeface="Arial" panose="020B0604020202020204" pitchFamily="34" charset="0"/>
              </a:rPr>
              <a:t>Aleksander Puszkin</a:t>
            </a:r>
            <a:endParaRPr lang="pl-PL" sz="1400" i="1" dirty="0"/>
          </a:p>
        </p:txBody>
      </p:sp>
      <p:pic>
        <p:nvPicPr>
          <p:cNvPr id="1026" name="Picture 2" descr="http://gck.morisson.eu/uploads/images/biblioteka_siechnice/logo_czytamy_dzieciom-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25" y="577403"/>
            <a:ext cx="3398994" cy="229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552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620854" cy="16002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Nawyk czytania i miłość do książek musi powstać                                 w dzieciństwie</a:t>
            </a:r>
            <a:b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pl-PL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 descr="http://1.bp.blogspot.com/-ri3JX_tGUv0/VG-jWsO7VkI/AAAAAAAADk4/TKE5CWFu3rQ/s1600/czytanie-dzieciom-baje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81051" y="5749554"/>
            <a:ext cx="10113264" cy="59436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Najskuteczniejszym sposobem wychowania czytelnika na całe życie jest głośne czytanie dziecku dla przyjemności!</a:t>
            </a:r>
          </a:p>
        </p:txBody>
      </p:sp>
    </p:spTree>
    <p:extLst>
      <p:ext uri="{BB962C8B-B14F-4D97-AF65-F5344CB8AC3E}">
        <p14:creationId xmlns:p14="http://schemas.microsoft.com/office/powerpoint/2010/main" val="60397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286603"/>
            <a:ext cx="10411097" cy="145075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Rodzice!  czytajcie dziecku głośno przez 20 minut</a:t>
            </a:r>
            <a: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pl-PL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23963" cy="435133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To od Was w największym stopniu zależy pomyślna przyszłość Waszego dziecka;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prstClr val="black"/>
                </a:solidFill>
                <a:latin typeface="Book Antiqua" panose="02040602050305030304" pitchFamily="18" charset="0"/>
              </a:rPr>
              <a:t>czytajcie dziecku głośno bez względu na sytuację rodzinną, materialną czy własne wykształcenie, jeśli chcecie by dziecko  odnosiło sukcesy w szkole i w życiu;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już w pierwszej klasie lepiej radzą sobie te dzieci, którym rodzice dużo czytają i z którymi dużo rozmawiają;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jeżeli rodzice nie zadbali o rozwój intelektualny i emocjonalny we wczesnym dzieciństwie, dzieci częściej mają kłopoty w szkole i nie radzą sobie.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s://everydayme-pl.secure.footprint.net/Assets/Modules/Editorial/Article/Images/czytanie-bajek-dzieciom-1-size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9109">
            <a:off x="6740753" y="2356981"/>
            <a:ext cx="4937125" cy="3288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02554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8012" y="180304"/>
            <a:ext cx="11631248" cy="1645321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Codzienne głośne czytanie dziecku warto zacząć jak najwcześniej i nie odchodzić od tego nawet gdy dziecko samo już dobrze czyta</a:t>
            </a:r>
            <a: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pl-PL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1627" y="1835513"/>
            <a:ext cx="7195459" cy="453250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Gdy czytamy dziecku trzymając je w ramionach, przytulając się do niego i głosem wzbudzając zainteresowanie budujemy w ten sposób trwałe skojarzenie czytania z poczuciem bezpieczeństwa, przyjemności i więzi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prstClr val="black"/>
                </a:solidFill>
                <a:latin typeface="Book Antiqua" panose="02040602050305030304" pitchFamily="18" charset="0"/>
              </a:rPr>
              <a:t>czytając stymulujemy rozwój umysłowy dziecka, gdyż dzięki czytaniu w mózgu dziecka powstają miliony połączeń neuronowych, które wpłyną na jego inteligencję;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prstClr val="black"/>
                </a:solidFill>
                <a:latin typeface="Book Antiqua" panose="02040602050305030304" pitchFamily="18" charset="0"/>
              </a:rPr>
              <a:t>warto utrzymać rytuał głośnego czytania nawet wtedy, gdy dziecko samo już dobrze czyta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b="1" dirty="0">
                <a:solidFill>
                  <a:prstClr val="black"/>
                </a:solidFill>
                <a:latin typeface="Book Antiqua" panose="02040602050305030304" pitchFamily="18" charset="0"/>
              </a:rPr>
              <a:t>W</a:t>
            </a:r>
            <a:r>
              <a:rPr lang="pl-PL" sz="2000" b="1" dirty="0">
                <a:solidFill>
                  <a:prstClr val="black"/>
                </a:solidFill>
                <a:latin typeface="Book Antiqua" panose="02040602050305030304" pitchFamily="18" charset="0"/>
              </a:rPr>
              <a:t>spólne czytanie w rodzinie zbliża emocjonalnie, otwiera drogę do trudnych rozmów, chroni przed wieloma problemami wieku dorastania.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5122" name="Picture 2" descr="/pliki/zdjecia/kosz1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80892">
            <a:off x="8288712" y="3033442"/>
            <a:ext cx="3301485" cy="188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0128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57" y="3892459"/>
            <a:ext cx="38100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1038" y="287026"/>
            <a:ext cx="6372381" cy="16002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Czytanie jest dziś ważniejsze niż było kiedykolwiek w przeszłości</a:t>
            </a:r>
            <a:r>
              <a:rPr lang="pl-PL" sz="18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l-PL" sz="18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static.prsa.pl/images/e0b4e84d-7987-4aa8-83ad-7997910a9e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77" y="356485"/>
            <a:ext cx="4362160" cy="306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1038" y="1661375"/>
            <a:ext cx="6738141" cy="5079059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Świat jest coraz bardziej skomplikowany, lawinowo przyrasta ilość informacji, rozwój wiedzy i rynku pracy następują coraz szybciej – ludzie, którzy nie czytają, nie nadążą za tymi zmianami i zostaną zepchnięci na margines współczesnego życia</a:t>
            </a:r>
          </a:p>
          <a:p>
            <a:endParaRPr lang="pl-PL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tx1"/>
                </a:solidFill>
                <a:latin typeface="Book Antiqua" panose="02040602050305030304" pitchFamily="18" charset="0"/>
              </a:rPr>
              <a:t>żyjemy w cywilizacji telewizyjnej; badania naukowe wykazują: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tx1"/>
                </a:solidFill>
                <a:latin typeface="Book Antiqua" panose="02040602050305030304" pitchFamily="18" charset="0"/>
              </a:rPr>
              <a:t> szkodliwość zdrowotną nadmiernego oglądania telewizji przez dzieci,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tx1"/>
                </a:solidFill>
                <a:latin typeface="Book Antiqua" panose="02040602050305030304" pitchFamily="18" charset="0"/>
              </a:rPr>
              <a:t>telewizja nie rozwija u dzieci myślenia i skraca ich przedział uwagi,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tx1"/>
                </a:solidFill>
                <a:latin typeface="Book Antiqua" panose="02040602050305030304" pitchFamily="18" charset="0"/>
              </a:rPr>
              <a:t>wiele programów wywołuje lęki i niepokój oraz znieczula na przemoc.</a:t>
            </a:r>
          </a:p>
          <a:p>
            <a:endParaRPr lang="pl-PL" sz="18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pl-PL" sz="1800" b="1" dirty="0">
                <a:solidFill>
                  <a:schemeClr val="tx1"/>
                </a:solidFill>
                <a:latin typeface="Book Antiqua" panose="02040602050305030304" pitchFamily="18" charset="0"/>
              </a:rPr>
              <a:t>Codzienne głośne czytanie jest szczepionką przeciwko wielu niepożądanym wpływom i </a:t>
            </a:r>
            <a:r>
              <a:rPr lang="pl-PL" sz="1800" b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zachowaniom</a:t>
            </a:r>
            <a:r>
              <a:rPr lang="pl-PL" sz="1800" b="1" dirty="0">
                <a:solidFill>
                  <a:schemeClr val="tx1"/>
                </a:solidFill>
                <a:latin typeface="Book Antiqua" panose="02040602050305030304" pitchFamily="18" charset="0"/>
              </a:rPr>
              <a:t> dla umysłu i psychiki dziecka ze strony współczesnej cywilizacji. 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339952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9086" y="418012"/>
            <a:ext cx="10306594" cy="1175657"/>
          </a:xfrm>
        </p:spPr>
        <p:txBody>
          <a:bodyPr/>
          <a:lstStyle/>
          <a:p>
            <a:r>
              <a:rPr lang="pl-PL" altLang="pl-PL" dirty="0">
                <a:solidFill>
                  <a:srgbClr val="333399"/>
                </a:solidFill>
                <a:latin typeface="Tahoma"/>
              </a:rPr>
              <a:t>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Czytajmy z dzieckiem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583" y="2054740"/>
            <a:ext cx="10058400" cy="4023360"/>
          </a:xfrm>
        </p:spPr>
        <p:txBody>
          <a:bodyPr/>
          <a:lstStyle/>
          <a:p>
            <a:pPr lvl="0">
              <a:lnSpc>
                <a:spcPct val="80000"/>
              </a:lnSpc>
              <a:buNone/>
            </a:pPr>
            <a:r>
              <a:rPr lang="pl-PL" altLang="pl-PL" dirty="0">
                <a:solidFill>
                  <a:prstClr val="black"/>
                </a:solidFill>
                <a:latin typeface="Book Antiqua" panose="02040602050305030304" pitchFamily="18" charset="0"/>
              </a:rPr>
              <a:t>Chcielibyśmy uświadomić Państwu, że czytanie obok liczenia i pisania  jest jedną             z najważniejszych umiejętności.</a:t>
            </a:r>
          </a:p>
          <a:p>
            <a:pPr lvl="0">
              <a:lnSpc>
                <a:spcPct val="80000"/>
              </a:lnSpc>
              <a:buNone/>
            </a:pPr>
            <a:endParaRPr lang="pl-PL" altLang="pl-PL" b="1" u="sng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>
              <a:lnSpc>
                <a:spcPct val="80000"/>
              </a:lnSpc>
              <a:buNone/>
            </a:pPr>
            <a:r>
              <a:rPr lang="pl-PL" altLang="pl-PL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Zachęcamy Państwa do czytania razem z dzieckiem.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lvl="0">
              <a:lnSpc>
                <a:spcPct val="80000"/>
              </a:lnSpc>
              <a:buNone/>
            </a:pPr>
            <a:r>
              <a:rPr lang="pl-PL" altLang="pl-PL" dirty="0">
                <a:solidFill>
                  <a:prstClr val="black"/>
                </a:solidFill>
                <a:latin typeface="Book Antiqua" panose="02040602050305030304" pitchFamily="18" charset="0"/>
              </a:rPr>
              <a:t>   Prosimy stopniowo wciągać dziecko do czytania. Niech na początku dziecko czyta tylko tytuły wierszyków, rozdziałów.</a:t>
            </a:r>
          </a:p>
          <a:p>
            <a:pPr lvl="0">
              <a:lnSpc>
                <a:spcPct val="80000"/>
              </a:lnSpc>
              <a:buNone/>
            </a:pPr>
            <a:r>
              <a:rPr lang="pl-PL" altLang="pl-PL" dirty="0">
                <a:solidFill>
                  <a:prstClr val="black"/>
                </a:solidFill>
                <a:latin typeface="Book Antiqua" panose="02040602050305030304" pitchFamily="18" charset="0"/>
              </a:rPr>
              <a:t>   Później może to być cała linijka lub zdanie, aż dojdą Państwo do całej </a:t>
            </a:r>
          </a:p>
          <a:p>
            <a:pPr lvl="0">
              <a:lnSpc>
                <a:spcPct val="80000"/>
              </a:lnSpc>
              <a:buNone/>
            </a:pPr>
            <a:r>
              <a:rPr lang="pl-PL" altLang="pl-PL" dirty="0">
                <a:solidFill>
                  <a:prstClr val="black"/>
                </a:solidFill>
                <a:latin typeface="Book Antiqua" panose="02040602050305030304" pitchFamily="18" charset="0"/>
              </a:rPr>
              <a:t>   strony. Nawet nie zauważą Państwo, jak dziecko z dnia na dzień będzie chętniej i lepiej czytało.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b="1" dirty="0">
                <a:solidFill>
                  <a:srgbClr val="C00000"/>
                </a:solidFill>
                <a:latin typeface="Book Antiqua" panose="02040602050305030304" pitchFamily="18" charset="0"/>
              </a:rPr>
              <a:t>Pokazujmy dzieciom  magię czytania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b="1" dirty="0">
              <a:solidFill>
                <a:srgbClr val="C00000"/>
              </a:solidFill>
              <a:latin typeface="Tahoma"/>
            </a:endParaRPr>
          </a:p>
          <a:p>
            <a:pPr lvl="0">
              <a:lnSpc>
                <a:spcPct val="80000"/>
              </a:lnSpc>
              <a:buNone/>
            </a:pPr>
            <a:endParaRPr lang="pl-PL" altLang="pl-PL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endParaRPr lang="pl-PL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6691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02" y="635492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5012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18012" y="205337"/>
            <a:ext cx="11573691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endParaRPr lang="pl-PL" sz="1200" dirty="0">
              <a:latin typeface="Wingdings" panose="05000000000000000000" pitchFamily="2" charset="2"/>
            </a:endParaRPr>
          </a:p>
          <a:p>
            <a:pPr algn="ctr"/>
            <a:endParaRPr lang="pl-PL" sz="6000" dirty="0">
              <a:latin typeface="Book Antiqua" panose="02040602050305030304" pitchFamily="18" charset="0"/>
            </a:endParaRPr>
          </a:p>
          <a:p>
            <a:pPr algn="ctr"/>
            <a:r>
              <a:rPr lang="pl-PL" sz="6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Dziękuję za uwagę</a:t>
            </a: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r>
              <a:rPr lang="pl-PL" sz="20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</a:t>
            </a:r>
          </a:p>
          <a:p>
            <a:r>
              <a:rPr lang="pl-PL" sz="20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                           </a:t>
            </a:r>
          </a:p>
          <a:p>
            <a:r>
              <a:rPr lang="pl-PL" sz="20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                              Małgorzata Wiśniewska  - bibliotekarz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 </a:t>
            </a:r>
            <a:endParaRPr lang="en-US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0980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7128" y="286603"/>
            <a:ext cx="10058400" cy="1450757"/>
          </a:xfrm>
        </p:spPr>
        <p:txBody>
          <a:bodyPr>
            <a:normAutofit/>
          </a:bodyPr>
          <a:lstStyle/>
          <a:p>
            <a:r>
              <a:rPr lang="pl-PL" altLang="pl-PL" b="1" dirty="0">
                <a:solidFill>
                  <a:schemeClr val="accent2"/>
                </a:solidFill>
                <a:latin typeface="Book Antiqua" panose="02040602050305030304" pitchFamily="18" charset="0"/>
              </a:rPr>
              <a:t>Bibliografia</a:t>
            </a:r>
            <a:endParaRPr lang="pl-PL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07583" y="2112135"/>
            <a:ext cx="99579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>
                <a:latin typeface="Book Antiqua" panose="02040602050305030304" pitchFamily="18" charset="0"/>
              </a:rPr>
              <a:t> Bąk J., Wiewióra – Pyka E. „ Bajkowe spotkania”, Kraków 2003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>
                <a:latin typeface="Book Antiqua" panose="02040602050305030304" pitchFamily="18" charset="0"/>
              </a:rPr>
              <a:t> Biała A. ,, Kształtowanie postaw czytelniczych u dzieci’’,  </a:t>
            </a:r>
            <a:r>
              <a:rPr lang="pl-PL" altLang="pl-PL" dirty="0">
                <a:latin typeface="Book Antiqua" panose="02040602050305030304" pitchFamily="18" charset="0"/>
              </a:rPr>
              <a:t>źródło: www.publikacje.edu.pl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>
                <a:latin typeface="Book Antiqua" panose="02040602050305030304" pitchFamily="18" charset="0"/>
              </a:rPr>
              <a:t>Koźmińska I., Olszewska E. „ Wychowanie przez czytanie ”, Warszawa 2010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>
                <a:latin typeface="Book Antiqua" panose="02040602050305030304" pitchFamily="18" charset="0"/>
              </a:rPr>
              <a:t>  Papuzińska J. – „Czytanie domowe”, Warszawa 1975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>
                <a:latin typeface="Book Antiqua" panose="02040602050305030304" pitchFamily="18" charset="0"/>
              </a:rPr>
              <a:t> Papuzińska J. - ,,Dziecięce spotkanie z literaturą’’ ,   Warszawa 2007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>
                <a:latin typeface="Book Antiqua" panose="02040602050305030304" pitchFamily="18" charset="0"/>
              </a:rPr>
              <a:t>H .</a:t>
            </a:r>
            <a:r>
              <a:rPr lang="pl-PL" sz="2000" dirty="0" err="1">
                <a:latin typeface="Book Antiqua" panose="02040602050305030304" pitchFamily="18" charset="0"/>
              </a:rPr>
              <a:t>Skrobiszewska</a:t>
            </a:r>
            <a:r>
              <a:rPr lang="pl-PL" sz="2000" dirty="0">
                <a:latin typeface="Book Antiqua" panose="02040602050305030304" pitchFamily="18" charset="0"/>
              </a:rPr>
              <a:t> –„Książki naszych dzieci”, Warszawa 1997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>
                <a:latin typeface="Book Antiqua" panose="02040602050305030304" pitchFamily="18" charset="0"/>
              </a:rPr>
              <a:t>Dlaczego warto czytać ? – Literka pl.</a:t>
            </a:r>
          </a:p>
        </p:txBody>
      </p:sp>
    </p:spTree>
    <p:extLst>
      <p:ext uri="{BB962C8B-B14F-4D97-AF65-F5344CB8AC3E}">
        <p14:creationId xmlns:p14="http://schemas.microsoft.com/office/powerpoint/2010/main" val="317416754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57199" y="1972469"/>
            <a:ext cx="11090365" cy="187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4400" b="1" dirty="0">
                <a:solidFill>
                  <a:srgbClr val="DDDDDD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ZNACZENIE CZYTELNICTWA                W ROZWOJU DZIECKA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4885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31975" y="1637106"/>
            <a:ext cx="105220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Book Antiqua" panose="02040602050305030304" pitchFamily="18" charset="0"/>
              </a:rPr>
              <a:t>Sukces jednostek i społeczeństw zależy od ich wiedzy. Kluczem do wiedzy wciąż jest czytanie. Wiele osób, choć umie czytać, nie czyta. Dlaczego? Ponieważ nawyk i potrzeba lektury muszą powstać w dzieciństwie.</a:t>
            </a:r>
          </a:p>
          <a:p>
            <a:r>
              <a:rPr lang="pl-PL" sz="2800" dirty="0">
                <a:latin typeface="Book Antiqua" panose="02040602050305030304" pitchFamily="18" charset="0"/>
              </a:rPr>
              <a:t>Dzięki czytaniu dzieci rozwijają wyobraźnię, wzbogacają swoje słownictwo i styl wypowiedzi. Są to prawdy ogólnie znane            i często powtarzane.</a:t>
            </a:r>
          </a:p>
          <a:p>
            <a:r>
              <a:rPr lang="pl-PL" sz="2400" b="1" dirty="0"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06637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87907" y="1065452"/>
            <a:ext cx="108686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Book Antiqua" panose="02040602050305030304" pitchFamily="18" charset="0"/>
              </a:rPr>
              <a:t>Współczesny świat jest dla dzieci często trudny i nieprzyjazny. Pośpiech            i stres, brak czasu dla dziecka, ignorowanie ich potrzeb psychicznych, nadmiar mediów elektronicznych powodują, że coraz więcej dzieci ma problemy emocjonalne i coraz gorzej zna język. Dziecko, które nie rozumie języka i ma mały zasób słów nie jest w stanie samo czytać, gdyż jest to dla niego za trudne i zbyt nudne, zwłaszcza w dobie atrakcyjnej i nie wymagającej wysiłku telewizji. </a:t>
            </a:r>
          </a:p>
          <a:p>
            <a:r>
              <a:rPr lang="pl-PL" sz="2400" dirty="0">
                <a:latin typeface="Book Antiqua" panose="02040602050305030304" pitchFamily="18" charset="0"/>
              </a:rPr>
              <a:t>Język jest przy tym narzędziem myślenia, również matematycznego. </a:t>
            </a:r>
          </a:p>
          <a:p>
            <a:r>
              <a:rPr lang="pl-PL" sz="2400" dirty="0">
                <a:latin typeface="Book Antiqua" panose="02040602050305030304" pitchFamily="18" charset="0"/>
              </a:rPr>
              <a:t>W ten sposób koło się zamyka - słabo czytające dzieci coraz mniej czytają          i coraz gorzej się uczą. Co piąty polski nastolatek - wg badań                         prof. Z. Kwiecińskiego z Uniwersytetu M. Kopernika w Toruniu - jest funkcjonalnym analfabetą.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219585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31065" y="1635617"/>
            <a:ext cx="107667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Book Antiqua" panose="02040602050305030304" pitchFamily="18" charset="0"/>
              </a:rPr>
              <a:t>Biegłość w czytaniu czyni dziecko zdolnym do dalszego kształcenia. Dzieci mają kłopoty z nauką, gdyż nie potrafią czytać ze zrozumieniem. Stąd też wielkim zadaniem szkoły i domu jest wytworzenie silnej motywacji do czytania, sprawienie, aby czytanie było zajęciem atrakcyjnym, aby książka zaspokajała różnorodne pragnienia i potrzeby dziecka- emocjonalne i intelektualne. Istnieje wiele przyczyn tego, że dzieci nie chcą czytać książek. Zaliczyć tu trzeba brak nawyku czytania.</a:t>
            </a:r>
          </a:p>
        </p:txBody>
      </p:sp>
    </p:spTree>
    <p:extLst>
      <p:ext uri="{BB962C8B-B14F-4D97-AF65-F5344CB8AC3E}">
        <p14:creationId xmlns:p14="http://schemas.microsoft.com/office/powerpoint/2010/main" val="38321437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537061" y="1242236"/>
            <a:ext cx="911787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Rozbudzanie zainteresowań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 czytelniczych dzieci 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jest jednym z najważniejszych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 zadań edukacyjnych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szkoły i domu. </a:t>
            </a:r>
          </a:p>
        </p:txBody>
      </p:sp>
    </p:spTree>
    <p:extLst>
      <p:ext uri="{BB962C8B-B14F-4D97-AF65-F5344CB8AC3E}">
        <p14:creationId xmlns:p14="http://schemas.microsoft.com/office/powerpoint/2010/main" val="158131304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9" y="91974"/>
            <a:ext cx="6300788" cy="471646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00" y="2776840"/>
            <a:ext cx="4443849" cy="338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409248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7432">
            <a:off x="603836" y="714107"/>
            <a:ext cx="3240088" cy="23399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58388" y="2717074"/>
            <a:ext cx="1036755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Book Antiqua" panose="02040602050305030304" pitchFamily="18" charset="0"/>
              </a:rPr>
              <a:t>                                             </a:t>
            </a:r>
            <a:r>
              <a:rPr lang="pl-PL" sz="2400" b="1" dirty="0">
                <a:latin typeface="Book Antiqua" panose="02040602050305030304" pitchFamily="18" charset="0"/>
              </a:rPr>
              <a:t>DLACZEGO TRZEBA CZYTAĆ DZIECIOM ?</a:t>
            </a:r>
          </a:p>
          <a:p>
            <a:endParaRPr lang="pl-PL" sz="2000" dirty="0">
              <a:latin typeface="Book Antiqua" panose="02040602050305030304" pitchFamily="18" charset="0"/>
            </a:endParaRPr>
          </a:p>
          <a:p>
            <a:endParaRPr lang="pl-PL" sz="2000" dirty="0">
              <a:latin typeface="Book Antiqua" panose="02040602050305030304" pitchFamily="18" charset="0"/>
            </a:endParaRPr>
          </a:p>
          <a:p>
            <a:endParaRPr lang="pl-PL" sz="2000" dirty="0">
              <a:latin typeface="Book Antiqua" panose="02040602050305030304" pitchFamily="18" charset="0"/>
            </a:endParaRPr>
          </a:p>
          <a:p>
            <a:r>
              <a:rPr lang="pl-PL" sz="2400" dirty="0">
                <a:latin typeface="Book Antiqua" panose="02040602050305030304" pitchFamily="18" charset="0"/>
              </a:rPr>
              <a:t>Wspólne czytanie jest formą mądrego kontaktu z dzieckiem i doskonałą metodą wychowawczą.  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992777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1514</Words>
  <Application>Microsoft Office PowerPoint</Application>
  <PresentationFormat>Niestandardowy</PresentationFormat>
  <Paragraphs>143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Retrospekcja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Czytanie pomaga zrozumieć innych ludzi</vt:lpstr>
      <vt:lpstr> Czytanie pomaga odnieść sukces w szkole</vt:lpstr>
      <vt:lpstr>Zapamiętujemy zasady ortograficzne</vt:lpstr>
      <vt:lpstr>Pomaga rozwiązywać problemy</vt:lpstr>
      <vt:lpstr>  Odpręża, uspokaja i relaksuje</vt:lpstr>
      <vt:lpstr>Czytanie to świetny sposób na rozmowę z innymi</vt:lpstr>
      <vt:lpstr>Książka rozwija wyobraźnię i uczy koncentracji</vt:lpstr>
      <vt:lpstr>Wzbogacamy słownictwo</vt:lpstr>
      <vt:lpstr> Czytanie to dobry sposób na nudę</vt:lpstr>
      <vt:lpstr>ROLA RODZINY W ROZBUDZANIU POTRZEB CZYTELNICZYCH</vt:lpstr>
      <vt:lpstr>Nawyk czytania i miłość do książek musi powstać                                 w dzieciństwie </vt:lpstr>
      <vt:lpstr>Rodzice!  czytajcie dziecku głośno przez 20 minut </vt:lpstr>
      <vt:lpstr>Codzienne głośne czytanie dziecku warto zacząć jak najwcześniej i nie odchodzić od tego nawet gdy dziecko samo już dobrze czyta </vt:lpstr>
      <vt:lpstr>Czytanie jest dziś ważniejsze niż było kiedykolwiek w przeszłości </vt:lpstr>
      <vt:lpstr> Czytajmy z dzieckiem</vt:lpstr>
      <vt:lpstr>Prezentacja programu PowerPoint</vt:lpstr>
      <vt:lpstr>Prezentacja programu PowerPoint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2017-11-16T01:11:45Z</dcterms:created>
  <dcterms:modified xsi:type="dcterms:W3CDTF">2017-11-16T01:12:01Z</dcterms:modified>
</cp:coreProperties>
</file>